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342" r:id="rId3"/>
    <p:sldId id="379" r:id="rId4"/>
    <p:sldId id="378" r:id="rId5"/>
    <p:sldId id="363" r:id="rId6"/>
    <p:sldId id="364" r:id="rId7"/>
    <p:sldId id="300" r:id="rId8"/>
    <p:sldId id="366" r:id="rId9"/>
    <p:sldId id="368" r:id="rId10"/>
    <p:sldId id="374" r:id="rId11"/>
    <p:sldId id="380" r:id="rId12"/>
    <p:sldId id="381" r:id="rId13"/>
    <p:sldId id="382" r:id="rId14"/>
    <p:sldId id="376" r:id="rId15"/>
    <p:sldId id="383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7DB758-24ED-42A7-9BDA-CA005CFDB041}" type="datetimeFigureOut">
              <a:rPr lang="en-US" smtClean="0"/>
              <a:t>1/15/2020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F5F204-D593-4F4F-B9A7-0471C2FF0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56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8FC8C566-135D-4652-93C7-5854CE43C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5E4E58-712B-4BB8-87B8-786C08233561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CC5E4E4-0C15-45FA-8838-92AD87C6D0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6387336-24DE-4064-8E3E-F866CBD76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75C787A-F6AF-47B6-88EA-BDB3DAA80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BEFBBA-F903-44BA-B3CA-4309D3BC0AB5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dirty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60C232A-85BA-41E2-92BF-DF74A8525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C4D56D8-E6EA-4A41-9C51-AA34AE76C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EE2F6B1-1F5A-4966-B1EA-143A75892A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2DEE91-E034-4095-B6C9-6E01E1C50A92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737777B-C34D-4017-8406-185F57A2F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B0DFAE6-25D8-41A3-B551-A609569713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75C787A-F6AF-47B6-88EA-BDB3DAA80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BEFBBA-F903-44BA-B3CA-4309D3BC0AB5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dirty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60C232A-85BA-41E2-92BF-DF74A8525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C4D56D8-E6EA-4A41-9C51-AA34AE76C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2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75C787A-F6AF-47B6-88EA-BDB3DAA80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BEFBBA-F903-44BA-B3CA-4309D3BC0AB5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60C232A-85BA-41E2-92BF-DF74A8525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C4D56D8-E6EA-4A41-9C51-AA34AE76C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62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75C787A-F6AF-47B6-88EA-BDB3DAA80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300" indent="-28733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2525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900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4863" indent="-230188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20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92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4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663" indent="-230188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BEFBBA-F903-44BA-B3CA-4309D3BC0AB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dirty="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60C232A-85BA-41E2-92BF-DF74A85258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C4D56D8-E6EA-4A41-9C51-AA34AE76C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2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D29114-6E72-4640-A5CE-CC9B8EB8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BE8057E-1681-44CA-BDCC-D742B14B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F64FD2-EB7D-48CC-ABE0-A9C1A63D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3725-BD7C-4FAE-A089-A04D7A44A0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28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8EC2AD4-D5E4-4F1F-99CB-F97E884C5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691" y="494556"/>
            <a:ext cx="11227442" cy="58832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43D324-B97E-4C31-AB74-9E5787C77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17251" r="15479" b="-1"/>
          <a:stretch/>
        </p:blipFill>
        <p:spPr>
          <a:xfrm>
            <a:off x="480691" y="494555"/>
            <a:ext cx="11227442" cy="588329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5EB53A4-A2DE-4D4D-AD20-DED9C46B1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020" y="577316"/>
            <a:ext cx="11056826" cy="5728876"/>
            <a:chOff x="574020" y="519524"/>
            <a:chExt cx="11056826" cy="572887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54DCA80-8196-4617-B9DB-2A9381DEA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75937" y="519524"/>
              <a:ext cx="246888" cy="246888"/>
              <a:chOff x="582041" y="6001512"/>
              <a:chExt cx="246888" cy="246888"/>
            </a:xfrm>
          </p:grpSpPr>
          <p:sp useBgFill="1">
            <p:nvSpPr>
              <p:cNvPr id="25" name="Oval 24">
                <a:extLst>
                  <a:ext uri="{FF2B5EF4-FFF2-40B4-BE49-F238E27FC236}">
                    <a16:creationId xmlns:a16="http://schemas.microsoft.com/office/drawing/2014/main" id="{E429CE6B-E9AD-43D7-8005-8743B57A39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49879"/>
                <a:ext cx="155448" cy="155448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Donut 38">
                <a:extLst>
                  <a:ext uri="{FF2B5EF4-FFF2-40B4-BE49-F238E27FC236}">
                    <a16:creationId xmlns:a16="http://schemas.microsoft.com/office/drawing/2014/main" id="{A5C589A4-07E4-4B7A-BE93-31A803263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2041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4359C29-35B1-4FF5-A7EE-155EF6510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83958" y="6001512"/>
              <a:ext cx="246888" cy="246888"/>
              <a:chOff x="590062" y="6001512"/>
              <a:chExt cx="246888" cy="246888"/>
            </a:xfrm>
          </p:grpSpPr>
          <p:sp useBgFill="1">
            <p:nvSpPr>
              <p:cNvPr id="23" name="Oval 22">
                <a:extLst>
                  <a:ext uri="{FF2B5EF4-FFF2-40B4-BE49-F238E27FC236}">
                    <a16:creationId xmlns:a16="http://schemas.microsoft.com/office/drawing/2014/main" id="{DD9C747C-C982-4285-A56E-21F3457317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342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Donut 36">
                <a:extLst>
                  <a:ext uri="{FF2B5EF4-FFF2-40B4-BE49-F238E27FC236}">
                    <a16:creationId xmlns:a16="http://schemas.microsoft.com/office/drawing/2014/main" id="{6A74EA83-33F9-4635-8DFD-468A33F619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0062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B5E0E06-B48B-4599-A439-4D754D8CD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519524"/>
              <a:ext cx="246888" cy="246888"/>
              <a:chOff x="574020" y="6001512"/>
              <a:chExt cx="246888" cy="246888"/>
            </a:xfrm>
          </p:grpSpPr>
          <p:sp useBgFill="1">
            <p:nvSpPr>
              <p:cNvPr id="21" name="Oval 20">
                <a:extLst>
                  <a:ext uri="{FF2B5EF4-FFF2-40B4-BE49-F238E27FC236}">
                    <a16:creationId xmlns:a16="http://schemas.microsoft.com/office/drawing/2014/main" id="{ABCFA388-7550-447A-AF05-E7C2E4EA57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46304" cy="146304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Donut 34">
                <a:extLst>
                  <a:ext uri="{FF2B5EF4-FFF2-40B4-BE49-F238E27FC236}">
                    <a16:creationId xmlns:a16="http://schemas.microsoft.com/office/drawing/2014/main" id="{FB3098DC-E767-4680-A032-399C55E5FD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9B47F53-7A6E-465C-9C51-AED600BC1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4020" y="6001512"/>
              <a:ext cx="246888" cy="246888"/>
              <a:chOff x="574020" y="6001512"/>
              <a:chExt cx="246888" cy="246888"/>
            </a:xfrm>
          </p:grpSpPr>
          <p:sp useBgFill="1">
            <p:nvSpPr>
              <p:cNvPr id="19" name="Oval 18">
                <a:extLst>
                  <a:ext uri="{FF2B5EF4-FFF2-40B4-BE49-F238E27FC236}">
                    <a16:creationId xmlns:a16="http://schemas.microsoft.com/office/drawing/2014/main" id="{3AF3E33A-13EC-4391-B419-E0F6D3B7F5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2300" y="6057900"/>
                <a:ext cx="139700" cy="139700"/>
              </a:xfrm>
              <a:prstGeom prst="ellipse">
                <a:avLst/>
              </a:prstGeom>
              <a:ln>
                <a:noFill/>
              </a:ln>
              <a:effectLst>
                <a:innerShdw blurRad="50800">
                  <a:schemeClr val="tx1">
                    <a:alpha val="6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Donut 32">
                <a:extLst>
                  <a:ext uri="{FF2B5EF4-FFF2-40B4-BE49-F238E27FC236}">
                    <a16:creationId xmlns:a16="http://schemas.microsoft.com/office/drawing/2014/main" id="{BA8A1376-324B-43A3-926C-12689C432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4020" y="600151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332DEC-7E3F-4023-B075-4DAF378F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4403" y="1113698"/>
            <a:ext cx="8229600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1" dirty="0">
                <a:solidFill>
                  <a:schemeClr val="bg1"/>
                </a:solidFill>
                <a:latin typeface="Arial Black" panose="020B0A04020102020204" pitchFamily="34" charset="0"/>
              </a:rPr>
              <a:t>Overview of the Year 5 Evaluation/Pilot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502A7-5AA4-4FD9-9ABC-464F90648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3003" y="3729894"/>
            <a:ext cx="7772400" cy="132080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October 1, 2019 to September 30, 2020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09D76E-579F-429D-9B93-53DB2FB30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70123" y="3594428"/>
            <a:ext cx="8138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950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19347DC-CD2E-4890-B967-9641B2204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83BA954-D59C-4A84-B97D-206F7D26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643" y="1092200"/>
            <a:ext cx="3139992" cy="4498860"/>
          </a:xfrm>
        </p:spPr>
        <p:txBody>
          <a:bodyPr>
            <a:normAutofit/>
          </a:bodyPr>
          <a:lstStyle/>
          <a:p>
            <a:r>
              <a:rPr lang="en-US" b="1" dirty="0"/>
              <a:t>Form 3 IRRC PD Needs Assessment Survey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6937E-3A92-4B55-B2BD-9C2803B19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061" y="861464"/>
            <a:ext cx="6546426" cy="2948858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Online survey to determine areas of need for professional development related to eligibility, and recruitment strategies/ techniques. </a:t>
            </a:r>
          </a:p>
          <a:p>
            <a:r>
              <a:rPr lang="en-US" sz="2800" dirty="0"/>
              <a:t>Survey was closed on 1/13/20</a:t>
            </a:r>
          </a:p>
          <a:p>
            <a:r>
              <a:rPr lang="en-US" sz="2800" dirty="0"/>
              <a:t>117 MEP staff/recruiters from the IRRC States responded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B9F400-11C0-4B70-B260-6ECB2ADEE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759" y="4227218"/>
            <a:ext cx="3683031" cy="139955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834573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696D32-690C-4A9D-9A91-9371F0E93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450" y="822323"/>
            <a:ext cx="5476974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ln>
                  <a:noFill/>
                </a:ln>
              </a:rPr>
              <a:t>Form 4a: </a:t>
            </a:r>
            <a:r>
              <a:rPr lang="en-US" altLang="en-US" sz="3600" b="1" dirty="0">
                <a:ln>
                  <a:noFill/>
                </a:ln>
                <a:solidFill>
                  <a:srgbClr val="0070C0"/>
                </a:solidFill>
              </a:rPr>
              <a:t>Recruiter</a:t>
            </a:r>
            <a:r>
              <a:rPr lang="en-US" altLang="en-US" sz="3600" b="1" dirty="0">
                <a:ln>
                  <a:noFill/>
                </a:ln>
              </a:rPr>
              <a:t> Pilot Test Data Collection Form</a:t>
            </a:r>
            <a:endParaRPr lang="en-US" altLang="en-US" sz="2800" dirty="0">
              <a:ln>
                <a:noFill/>
              </a:ln>
              <a:latin typeface="Arial Narrow" panose="020B060602020203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A6B99AD-96F1-4544-BD29-554F079619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23684" y="1962756"/>
            <a:ext cx="5284507" cy="413581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/>
              <a:t>2-page form that recruiters use to document the pilot test of the electronic Referral Tool.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/>
              <a:t>Recruiters (</a:t>
            </a:r>
            <a:r>
              <a:rPr lang="en-US" altLang="en-US" sz="3200" b="1" dirty="0"/>
              <a:t>3 per state</a:t>
            </a:r>
            <a:r>
              <a:rPr lang="en-US" altLang="en-US" sz="3200" dirty="0"/>
              <a:t>) submit to State Directors by </a:t>
            </a:r>
            <a:r>
              <a:rPr lang="en-US" altLang="en-US" sz="3200" b="1" dirty="0">
                <a:solidFill>
                  <a:srgbClr val="C00000"/>
                </a:solidFill>
              </a:rPr>
              <a:t>2/28/20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/>
              <a:t>State Directors submit to Cari by </a:t>
            </a:r>
            <a:r>
              <a:rPr lang="en-US" altLang="en-US" sz="3200" b="1" dirty="0">
                <a:solidFill>
                  <a:srgbClr val="C00000"/>
                </a:solidFill>
              </a:rPr>
              <a:t>3/6/20</a:t>
            </a: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88D71FCE-C596-436F-8719-7F4C742B1E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1286855" y="5929119"/>
            <a:ext cx="7305900" cy="27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1DB23AC-AE64-49F5-9F97-72AB4E795C47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27DCC-5A03-4180-AC3C-91941067E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08" y="649480"/>
            <a:ext cx="4253455" cy="555903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64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696D32-690C-4A9D-9A91-9371F0E93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450" y="822323"/>
            <a:ext cx="5476974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ln>
                  <a:noFill/>
                </a:ln>
              </a:rPr>
              <a:t>Form 4b: </a:t>
            </a:r>
            <a:r>
              <a:rPr lang="en-US" altLang="en-US" sz="3200" b="1" dirty="0">
                <a:ln>
                  <a:noFill/>
                </a:ln>
                <a:solidFill>
                  <a:srgbClr val="0070C0"/>
                </a:solidFill>
              </a:rPr>
              <a:t>Administrator</a:t>
            </a:r>
            <a:r>
              <a:rPr lang="en-US" altLang="en-US" sz="3200" b="1" dirty="0">
                <a:ln>
                  <a:noFill/>
                </a:ln>
              </a:rPr>
              <a:t> Pilot Test Data Collection Form</a:t>
            </a:r>
            <a:endParaRPr lang="en-US" altLang="en-US" sz="2400" dirty="0">
              <a:ln>
                <a:noFill/>
              </a:ln>
              <a:latin typeface="Arial Narrow" panose="020B060602020203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A6B99AD-96F1-4544-BD29-554F079619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23684" y="1962756"/>
            <a:ext cx="5284507" cy="413581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/>
              <a:t>2-page form that administrators use to document the pilot test of the electronic Referral Tool.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/>
              <a:t>Administrators (</a:t>
            </a:r>
            <a:r>
              <a:rPr lang="en-US" altLang="en-US" sz="3200" b="1" dirty="0"/>
              <a:t>2 per state</a:t>
            </a:r>
            <a:r>
              <a:rPr lang="en-US" altLang="en-US" sz="3200" dirty="0"/>
              <a:t>) submit to State Directors by </a:t>
            </a:r>
            <a:r>
              <a:rPr lang="en-US" altLang="en-US" sz="3200" b="1" dirty="0">
                <a:solidFill>
                  <a:srgbClr val="C00000"/>
                </a:solidFill>
              </a:rPr>
              <a:t>2/28/20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/>
              <a:t>State Directors submit to Cari by </a:t>
            </a:r>
            <a:r>
              <a:rPr lang="en-US" altLang="en-US" sz="3200" b="1" dirty="0">
                <a:solidFill>
                  <a:srgbClr val="C00000"/>
                </a:solidFill>
              </a:rPr>
              <a:t>3/6/20</a:t>
            </a: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88D71FCE-C596-436F-8719-7F4C742B1E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1DB23AC-AE64-49F5-9F97-72AB4E795C47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56FF9D-D742-41CA-B2F1-A145130CA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281" y="517566"/>
            <a:ext cx="4410177" cy="582286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1544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696D32-690C-4A9D-9A91-9371F0E93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450" y="822323"/>
            <a:ext cx="5476974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ln>
                  <a:noFill/>
                </a:ln>
              </a:rPr>
              <a:t>Form 4c: </a:t>
            </a:r>
            <a:r>
              <a:rPr lang="en-US" altLang="en-US" sz="3200" b="1" dirty="0">
                <a:ln>
                  <a:noFill/>
                </a:ln>
                <a:solidFill>
                  <a:srgbClr val="0070C0"/>
                </a:solidFill>
              </a:rPr>
              <a:t>State Director </a:t>
            </a:r>
            <a:r>
              <a:rPr lang="en-US" altLang="en-US" sz="3200" b="1" dirty="0">
                <a:ln>
                  <a:noFill/>
                </a:ln>
              </a:rPr>
              <a:t>Pilot Test Data Collection Form</a:t>
            </a:r>
            <a:endParaRPr lang="en-US" altLang="en-US" sz="2400" dirty="0">
              <a:ln>
                <a:noFill/>
              </a:ln>
              <a:latin typeface="Arial Narrow" panose="020B060602020203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A6B99AD-96F1-4544-BD29-554F079619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23684" y="1962756"/>
            <a:ext cx="5284507" cy="41358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/>
              <a:t>2-page form that State Directors use to document the pilot test of the electronic Referral Tool.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dirty="0"/>
              <a:t>State Directors submit to Cari by </a:t>
            </a:r>
            <a:r>
              <a:rPr lang="en-US" altLang="en-US" sz="3200" b="1" dirty="0">
                <a:solidFill>
                  <a:srgbClr val="C00000"/>
                </a:solidFill>
              </a:rPr>
              <a:t>3/6/20</a:t>
            </a:r>
            <a:r>
              <a:rPr lang="en-US" altLang="en-US" sz="3200" dirty="0"/>
              <a:t> (along with all other pilot test forms)</a:t>
            </a: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88D71FCE-C596-436F-8719-7F4C742B1E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1DB23AC-AE64-49F5-9F97-72AB4E795C47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2A891-4546-4BD5-8BD5-1CA757EFA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94" y="626882"/>
            <a:ext cx="4271856" cy="560423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912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3F0C7C3-CF62-419A-AB63-4A09FBE09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questions pictures">
            <a:extLst>
              <a:ext uri="{FF2B5EF4-FFF2-40B4-BE49-F238E27FC236}">
                <a16:creationId xmlns:a16="http://schemas.microsoft.com/office/drawing/2014/main" id="{83396687-E7EA-4DFF-849A-0D64C2E50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r="-1" b="8851"/>
          <a:stretch/>
        </p:blipFill>
        <p:spPr bwMode="auto">
          <a:xfrm>
            <a:off x="804334" y="804334"/>
            <a:ext cx="10583332" cy="52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Rounded Rectangle 21">
            <a:extLst>
              <a:ext uri="{FF2B5EF4-FFF2-40B4-BE49-F238E27FC236}">
                <a16:creationId xmlns:a16="http://schemas.microsoft.com/office/drawing/2014/main" id="{B7277865-CAB9-453B-9A76-011B33C0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4879" y="3128956"/>
            <a:ext cx="45720" cy="658368"/>
          </a:xfrm>
          <a:prstGeom prst="roundRect">
            <a:avLst>
              <a:gd name="adj" fmla="val 50000"/>
            </a:avLst>
          </a:prstGeom>
          <a:ln w="9525">
            <a:noFill/>
          </a:ln>
          <a:effectLst>
            <a:innerShdw blurRad="114300">
              <a:prstClr val="black">
                <a:alpha val="8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838FBC5-7A2F-436F-A4AA-3E36CCC97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54680"/>
            <a:ext cx="981528" cy="606425"/>
          </a:xfrm>
          <a:prstGeom prst="rect">
            <a:avLst/>
          </a:prstGeom>
        </p:spPr>
      </p:pic>
      <p:sp useBgFill="1">
        <p:nvSpPr>
          <p:cNvPr id="77" name="Rounded Rectangle 27">
            <a:extLst>
              <a:ext uri="{FF2B5EF4-FFF2-40B4-BE49-F238E27FC236}">
                <a16:creationId xmlns:a16="http://schemas.microsoft.com/office/drawing/2014/main" id="{B89A3B70-EDC0-4E8A-BFE2-D974B5C5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8105" y="3128956"/>
            <a:ext cx="45720" cy="658368"/>
          </a:xfrm>
          <a:prstGeom prst="roundRect">
            <a:avLst>
              <a:gd name="adj" fmla="val 50000"/>
            </a:avLst>
          </a:prstGeom>
          <a:ln w="9525">
            <a:noFill/>
          </a:ln>
          <a:effectLst>
            <a:innerShdw blurRad="114300">
              <a:prstClr val="black">
                <a:alpha val="8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FAD7FDC-F6EC-4CAD-A61A-AFB3CAD4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253144" y="3154680"/>
            <a:ext cx="938856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58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9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thank you pictures">
            <a:extLst>
              <a:ext uri="{FF2B5EF4-FFF2-40B4-BE49-F238E27FC236}">
                <a16:creationId xmlns:a16="http://schemas.microsoft.com/office/drawing/2014/main" id="{761A3396-398D-495B-9666-59D187979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457" y="780152"/>
            <a:ext cx="10923087" cy="529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F65428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116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2C10E9-E182-45D9-9C8E-2EC62E26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719" y="1009015"/>
            <a:ext cx="5671006" cy="1303867"/>
          </a:xfrm>
        </p:spPr>
        <p:txBody>
          <a:bodyPr>
            <a:noAutofit/>
          </a:bodyPr>
          <a:lstStyle/>
          <a:p>
            <a:r>
              <a:rPr lang="en-US" sz="5400" b="1" dirty="0"/>
              <a:t>Year 5 State Director Checklist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D5564-1D34-4CB9-B1DC-956933A02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331642" cy="201507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2800" dirty="0"/>
              <a:t>The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Director Checklist </a:t>
            </a:r>
            <a:r>
              <a:rPr lang="en-US" altLang="en-US" sz="2800" dirty="0"/>
              <a:t>lists everything required of State Directors until next fall, including due dates.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BA1153E-B535-413E-8B25-7040BC11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16" y="4348899"/>
            <a:ext cx="1717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23888B-A537-465D-91B4-C76C1E918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153" y="729667"/>
            <a:ext cx="4140530" cy="539866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8513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A982-8E74-4556-8BDD-EAA1F1E0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Arial Black" panose="020B0A04020102020204" pitchFamily="34" charset="0"/>
              </a:rPr>
              <a:t>Year 5 To Do…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3B8A2-3A54-46D3-B6BA-20A5154DE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7070931" cy="33189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Provide training </a:t>
            </a:r>
            <a:r>
              <a:rPr lang="en-US" dirty="0"/>
              <a:t>on ID&amp;R in your states. Document training on Form 1 and evaluate training using Form 2.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Collaborate</a:t>
            </a:r>
            <a:r>
              <a:rPr lang="en-US" dirty="0"/>
              <a:t> with IRRC and other CIG states through resource sharing, mentoring, sharing recruiters, and providing joint training. Document collaborations on Form 1.</a:t>
            </a:r>
          </a:p>
          <a:p>
            <a:pPr>
              <a:lnSpc>
                <a:spcPct val="90000"/>
              </a:lnSpc>
            </a:pPr>
            <a:r>
              <a:rPr lang="en-US" dirty="0"/>
              <a:t>Facilitate the </a:t>
            </a:r>
            <a:r>
              <a:rPr lang="en-US" b="1" dirty="0">
                <a:solidFill>
                  <a:srgbClr val="0070C0"/>
                </a:solidFill>
              </a:rPr>
              <a:t>pilot test </a:t>
            </a:r>
            <a:r>
              <a:rPr lang="en-US" dirty="0"/>
              <a:t>of the Referral Tool (recruiters, administrators, State Directors). Complete by February 28, 2020.</a:t>
            </a:r>
          </a:p>
        </p:txBody>
      </p:sp>
      <p:pic>
        <p:nvPicPr>
          <p:cNvPr id="1026" name="Picture 2" descr="Image result for to do pictures">
            <a:extLst>
              <a:ext uri="{FF2B5EF4-FFF2-40B4-BE49-F238E27FC236}">
                <a16:creationId xmlns:a16="http://schemas.microsoft.com/office/drawing/2014/main" id="{470AC126-C9AF-417F-B399-5FBCE04B6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8816" y="2915171"/>
            <a:ext cx="2045937" cy="1810654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2C10E9-E182-45D9-9C8E-2EC62E26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719" y="1009015"/>
            <a:ext cx="5671006" cy="1303867"/>
          </a:xfrm>
        </p:spPr>
        <p:txBody>
          <a:bodyPr>
            <a:noAutofit/>
          </a:bodyPr>
          <a:lstStyle/>
          <a:p>
            <a:r>
              <a:rPr lang="en-US" sz="4800" b="1" dirty="0"/>
              <a:t>Year 5 Evaluation Data Checklist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D5564-1D34-4CB9-B1DC-956933A02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331642" cy="20150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altLang="en-US" sz="2800" dirty="0"/>
              <a:t>The Year 5 </a:t>
            </a:r>
            <a:r>
              <a:rPr lang="en-US" alt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Data Checklist</a:t>
            </a:r>
            <a:r>
              <a:rPr lang="en-US" altLang="en-US" sz="2800" b="1" dirty="0">
                <a:solidFill>
                  <a:srgbClr val="5688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dirty="0"/>
              <a:t>lists all IRRC data collection forms, performance measures addressed, persons responsible, persons completing the forms, and due to META 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9BA1153E-B535-413E-8B25-7040BC11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516" y="4348899"/>
            <a:ext cx="17176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A28AF-92EA-4BAC-BA0C-0A4FA24A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626" y="815418"/>
            <a:ext cx="4003655" cy="522716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511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2C10E9-E182-45D9-9C8E-2EC62E26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496" y="991096"/>
            <a:ext cx="4164104" cy="130386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Year 5 Data Received To Date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D5564-1D34-4CB9-B1DC-956933A02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331642" cy="3542210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/>
              <a:t>Shows 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received to date</a:t>
            </a:r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/>
              <a:t>Lists </a:t>
            </a:r>
            <a:r>
              <a:rPr lang="en-US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data required </a:t>
            </a:r>
            <a:r>
              <a:rPr lang="en-US" altLang="en-US" sz="3600" dirty="0"/>
              <a:t>for the Year 5 evaluation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923E5C-4E0C-4401-89AD-BD901574F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43" y="629915"/>
            <a:ext cx="4269556" cy="559817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6364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2C10E9-E182-45D9-9C8E-2EC62E26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62" y="493108"/>
            <a:ext cx="9689276" cy="7340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Form 1: IRRC Director/Coordinator Survey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D576BF-599A-4C57-B72A-6A4B2CB77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7775" y="1227117"/>
            <a:ext cx="8434021" cy="5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4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A3AC508-2597-4C63-AE9B-0B548255B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9168" y="304801"/>
            <a:ext cx="7713663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>
                <a:ln>
                  <a:noFill/>
                </a:ln>
              </a:rPr>
              <a:t>Provide Training in Your State</a:t>
            </a:r>
            <a:endParaRPr lang="en-US" altLang="en-US" sz="3400" dirty="0">
              <a:ln>
                <a:noFill/>
              </a:ln>
              <a:latin typeface="Arial Narrow" panose="020B060602020203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35FC885-B139-4E76-AE61-980B62F4DA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43318" y="1295401"/>
            <a:ext cx="9305364" cy="2133599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dirty="0"/>
              <a:t>Provide technical assistance, PD, and mentoring to MEP staff in your state on topics related to ID&amp;R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dirty="0"/>
              <a:t>Document each training on </a:t>
            </a:r>
            <a:r>
              <a:rPr lang="en-US" altLang="en-US" sz="2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1: IRRC Director/Coordinator Survey (Item #4)</a:t>
            </a:r>
          </a:p>
        </p:txBody>
      </p:sp>
      <p:sp>
        <p:nvSpPr>
          <p:cNvPr id="14340" name="Slide Number Placeholder 5">
            <a:extLst>
              <a:ext uri="{FF2B5EF4-FFF2-40B4-BE49-F238E27FC236}">
                <a16:creationId xmlns:a16="http://schemas.microsoft.com/office/drawing/2014/main" id="{ADB27FA3-72CB-43C0-9FED-73E9F94391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52A6CDF-BEF8-482B-9B49-DFE85B336BF6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060963-9769-46F6-9F94-13A721DB6488}"/>
              </a:ext>
            </a:extLst>
          </p:cNvPr>
          <p:cNvSpPr/>
          <p:nvPr/>
        </p:nvSpPr>
        <p:spPr>
          <a:xfrm rot="20967919">
            <a:off x="223358" y="207961"/>
            <a:ext cx="1830388" cy="11842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Submit Form 1 by </a:t>
            </a:r>
            <a:r>
              <a:rPr lang="en-US" sz="2000" b="1" dirty="0">
                <a:solidFill>
                  <a:srgbClr val="C00000"/>
                </a:solidFill>
              </a:rPr>
              <a:t>9/18/20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17B49D-4BDE-4647-B24A-E127650E2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96" y="3225655"/>
            <a:ext cx="7323208" cy="294669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5696D32-690C-4A9D-9A91-9371F0E93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450" y="822323"/>
            <a:ext cx="5476974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n>
                  <a:noFill/>
                </a:ln>
              </a:rPr>
              <a:t>Evaluate Training/TA/ Mentoring</a:t>
            </a:r>
            <a:endParaRPr lang="en-US" altLang="en-US" sz="3400" dirty="0">
              <a:ln>
                <a:noFill/>
              </a:ln>
              <a:latin typeface="Arial Narrow" panose="020B060602020203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A6B99AD-96F1-4544-BD29-554F079619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23684" y="1962756"/>
            <a:ext cx="5284507" cy="4135811"/>
          </a:xfrm>
        </p:spPr>
        <p:txBody>
          <a:bodyPr/>
          <a:lstStyle/>
          <a:p>
            <a:pPr>
              <a:spcAft>
                <a:spcPts val="1800"/>
              </a:spcAft>
              <a:defRPr/>
            </a:pPr>
            <a:r>
              <a:rPr lang="en-US" altLang="en-US" sz="3200" dirty="0"/>
              <a:t>Evaluate each ID&amp;R related training in your State using </a:t>
            </a:r>
            <a:r>
              <a:rPr lang="en-US" alt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2:</a:t>
            </a:r>
            <a:r>
              <a:rPr lang="en-US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Training, TA, and Mentoring Evaluation Form</a:t>
            </a:r>
          </a:p>
          <a:p>
            <a:pPr>
              <a:spcAft>
                <a:spcPts val="2400"/>
              </a:spcAft>
              <a:defRPr/>
            </a:pPr>
            <a:r>
              <a:rPr lang="en-US" altLang="en-US" sz="3200" b="1" dirty="0">
                <a:solidFill>
                  <a:srgbClr val="C00000"/>
                </a:solidFill>
              </a:rPr>
              <a:t>Email to Cari </a:t>
            </a:r>
            <a:r>
              <a:rPr lang="en-US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completion of each training </a:t>
            </a:r>
            <a:r>
              <a:rPr lang="en-US" altLang="en-US" sz="3200" b="1" dirty="0">
                <a:solidFill>
                  <a:srgbClr val="C00000"/>
                </a:solidFill>
              </a:rPr>
              <a:t>or by 9/18/20</a:t>
            </a: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88D71FCE-C596-436F-8719-7F4C742B1E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1DB23AC-AE64-49F5-9F97-72AB4E795C47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1136AF-35D8-4554-95DC-59F59BA8E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132" y="732410"/>
            <a:ext cx="3999905" cy="523659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1461B11-CA44-44BB-B0C5-47D4DA4E3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0944" y="457200"/>
            <a:ext cx="7848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b="1" dirty="0">
                <a:ln>
                  <a:noFill/>
                </a:ln>
              </a:rPr>
              <a:t>Collaborate</a:t>
            </a:r>
            <a:endParaRPr lang="en-US" altLang="en-US" sz="4000" dirty="0">
              <a:ln>
                <a:noFill/>
              </a:ln>
              <a:latin typeface="Arial Narrow" panose="020B0606020202030204" pitchFamily="34" charset="0"/>
            </a:endParaRP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DD8C33D9-A6F4-4D47-824E-4FB62F1619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60464" y="1455515"/>
            <a:ext cx="10009559" cy="22542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dirty="0"/>
              <a:t>Collaborate with IRRC/other CIG states through resource sharing, mentoring, sending recruiters to assist/provide TA, and provide joint training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altLang="en-US" sz="2600" dirty="0"/>
              <a:t>Document collaboration on </a:t>
            </a:r>
            <a:r>
              <a:rPr lang="en-US" alt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1:</a:t>
            </a:r>
            <a:r>
              <a:rPr lang="en-US" altLang="en-US" sz="2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IRRC Director/Coordinator Survey </a:t>
            </a:r>
            <a:r>
              <a:rPr lang="en-US" alt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(Item #5)</a:t>
            </a: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60DD77F4-FF0E-4193-9527-66A87A93EC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1287C3"/>
              </a:buClr>
              <a:buSzPct val="14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CDE9C2B-805D-44E3-908C-05C504C0F7DB}" type="slidenum">
              <a:rPr lang="en-US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12A330-AE27-4B0C-9AAA-0530B4E7C535}"/>
              </a:ext>
            </a:extLst>
          </p:cNvPr>
          <p:cNvSpPr/>
          <p:nvPr/>
        </p:nvSpPr>
        <p:spPr>
          <a:xfrm rot="761073">
            <a:off x="9295167" y="315539"/>
            <a:ext cx="1830388" cy="11842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Submit Form 1 by </a:t>
            </a:r>
            <a:r>
              <a:rPr lang="en-US" sz="2000" b="1" dirty="0">
                <a:solidFill>
                  <a:srgbClr val="C00000"/>
                </a:solidFill>
              </a:rPr>
              <a:t>9/18/20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CE79C-29E4-454D-83E2-305FC4DDB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942" y="3527158"/>
            <a:ext cx="7548515" cy="225425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499</Words>
  <Application>Microsoft Office PowerPoint</Application>
  <PresentationFormat>Widescreen</PresentationFormat>
  <Paragraphs>52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Garamond</vt:lpstr>
      <vt:lpstr>Organic</vt:lpstr>
      <vt:lpstr>Overview of the Year 5 Evaluation/Pilot Test</vt:lpstr>
      <vt:lpstr>Year 5 State Director Checklist</vt:lpstr>
      <vt:lpstr>Year 5 To Do…</vt:lpstr>
      <vt:lpstr>Year 5 Evaluation Data Checklist</vt:lpstr>
      <vt:lpstr>Year 5 Data Received To Date</vt:lpstr>
      <vt:lpstr>Form 1: IRRC Director/Coordinator Survey</vt:lpstr>
      <vt:lpstr>Provide Training in Your State</vt:lpstr>
      <vt:lpstr>Evaluate Training/TA/ Mentoring</vt:lpstr>
      <vt:lpstr>Collaborate</vt:lpstr>
      <vt:lpstr>Form 3 IRRC PD Needs Assessment Survey</vt:lpstr>
      <vt:lpstr>Form 4a: Recruiter Pilot Test Data Collection Form</vt:lpstr>
      <vt:lpstr>Form 4b: Administrator Pilot Test Data Collection Form</vt:lpstr>
      <vt:lpstr>Form 4c: State Director Pilot Test Data Collection Form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Year 5 Evaluation/Pilot Test</dc:title>
  <dc:creator>Cari Semivan</dc:creator>
  <cp:lastModifiedBy>Cari Semivan</cp:lastModifiedBy>
  <cp:revision>8</cp:revision>
  <dcterms:created xsi:type="dcterms:W3CDTF">2020-01-14T23:39:48Z</dcterms:created>
  <dcterms:modified xsi:type="dcterms:W3CDTF">2020-01-15T19:55:41Z</dcterms:modified>
</cp:coreProperties>
</file>